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78" r:id="rId3"/>
    <p:sldId id="273" r:id="rId4"/>
    <p:sldId id="275" r:id="rId5"/>
    <p:sldId id="297" r:id="rId6"/>
    <p:sldId id="259" r:id="rId7"/>
    <p:sldId id="260" r:id="rId8"/>
    <p:sldId id="261" r:id="rId9"/>
    <p:sldId id="262" r:id="rId10"/>
    <p:sldId id="263" r:id="rId11"/>
    <p:sldId id="258" r:id="rId12"/>
    <p:sldId id="276" r:id="rId13"/>
    <p:sldId id="277" r:id="rId14"/>
    <p:sldId id="290" r:id="rId15"/>
    <p:sldId id="291" r:id="rId16"/>
    <p:sldId id="292" r:id="rId17"/>
    <p:sldId id="293" r:id="rId18"/>
    <p:sldId id="287" r:id="rId19"/>
    <p:sldId id="281" r:id="rId20"/>
    <p:sldId id="279" r:id="rId21"/>
    <p:sldId id="264" r:id="rId22"/>
    <p:sldId id="268" r:id="rId23"/>
    <p:sldId id="265" r:id="rId24"/>
    <p:sldId id="270" r:id="rId25"/>
    <p:sldId id="272" r:id="rId26"/>
    <p:sldId id="280" r:id="rId27"/>
    <p:sldId id="295" r:id="rId28"/>
    <p:sldId id="296" r:id="rId29"/>
    <p:sldId id="294" r:id="rId30"/>
    <p:sldId id="282" r:id="rId31"/>
    <p:sldId id="286" r:id="rId32"/>
    <p:sldId id="285" r:id="rId33"/>
    <p:sldId id="284" r:id="rId3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A17DC25-7CA0-4362-8C5B-C577FE777099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A0B0ACD-ACA5-4EC6-BA9A-D917F95017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309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77B27AD-D931-4BE7-9C7E-055BB9C15D8B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827BB6-E6F0-45B5-8B19-9D0DEE2ADC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951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	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364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	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48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Catriona Shearer.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335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	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364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4	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526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Catriona Shearer.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199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Catriona Shearer.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390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Catriona Shearer.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27BB6-E6F0-45B5-8B19-9D0DEE2ADCB8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430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909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27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11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03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54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6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53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18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6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43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541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D463-CC22-49D2-8D4C-97C0A346D98F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A64A5-827C-461D-81ED-75542F0DC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6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1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1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5" Type="http://schemas.openxmlformats.org/officeDocument/2006/relationships/image" Target="../media/image220.png"/><Relationship Id="rId4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0.png"/><Relationship Id="rId4" Type="http://schemas.openxmlformats.org/officeDocument/2006/relationships/image" Target="../media/image24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10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9" Type="http://schemas.openxmlformats.org/officeDocument/2006/relationships/image" Target="../media/image9.png"/><Relationship Id="rId4" Type="http://schemas.openxmlformats.org/officeDocument/2006/relationships/image" Target="../media/image30.pn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Polygon in Annulus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84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413" y="2138363"/>
            <a:ext cx="2543175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4627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2190750"/>
            <a:ext cx="22955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7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84097" y="2415671"/>
            <a:ext cx="1862850" cy="1958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49972" y="4997669"/>
            <a:ext cx="5628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All the same area as this!</a:t>
            </a:r>
          </a:p>
        </p:txBody>
      </p:sp>
    </p:spTree>
    <p:extLst>
      <p:ext uri="{BB962C8B-B14F-4D97-AF65-F5344CB8AC3E}">
        <p14:creationId xmlns:p14="http://schemas.microsoft.com/office/powerpoint/2010/main" val="121900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42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3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4B0EE15-D928-4017-9C92-C61A28BCDF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EC6EB73-C415-4FC6-93CA-5E95F127278D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140359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BA05D28B-CB5B-453E-AC43-3FD556B62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/>
              <p:nvPr/>
            </p:nvSpPr>
            <p:spPr>
              <a:xfrm>
                <a:off x="5182723" y="455412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723" y="4554125"/>
                <a:ext cx="1393921" cy="462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335CBF-A14F-4292-82D1-408483C7DC82}"/>
                  </a:ext>
                </a:extLst>
              </p:cNvPr>
              <p:cNvSpPr txBox="1"/>
              <p:nvPr/>
            </p:nvSpPr>
            <p:spPr>
              <a:xfrm>
                <a:off x="5182723" y="500417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335CBF-A14F-4292-82D1-408483C7DC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723" y="5004175"/>
                <a:ext cx="1393921" cy="4629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00B633F-0E51-4F74-A020-660858617C68}"/>
              </a:ext>
            </a:extLst>
          </p:cNvPr>
          <p:cNvSpPr txBox="1"/>
          <p:nvPr/>
        </p:nvSpPr>
        <p:spPr>
          <a:xfrm>
            <a:off x="6724143" y="5109858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(Same chord lengths)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D0F801-4178-4009-9AB3-93350F909F1D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D0F801-4178-4009-9AB3-93350F909F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5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B7FACA9-B30F-43A2-B2C0-42FF5B51B5DA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22920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691844-DA6D-4FB2-A585-57064AE87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/>
              <p:nvPr/>
            </p:nvSpPr>
            <p:spPr>
              <a:xfrm>
                <a:off x="5202070" y="4779150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070" y="4779150"/>
                <a:ext cx="1393921" cy="462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9AC39-FC71-4D25-9392-CB0D9149D987}"/>
                  </a:ext>
                </a:extLst>
              </p:cNvPr>
              <p:cNvSpPr txBox="1"/>
              <p:nvPr/>
            </p:nvSpPr>
            <p:spPr>
              <a:xfrm>
                <a:off x="5202070" y="554423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9AC39-FC71-4D25-9392-CB0D9149D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070" y="5544235"/>
                <a:ext cx="1393921" cy="462983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B9126351-256D-432A-AF2A-40B4C9F9DD14}"/>
              </a:ext>
            </a:extLst>
          </p:cNvPr>
          <p:cNvSpPr txBox="1"/>
          <p:nvPr/>
        </p:nvSpPr>
        <p:spPr>
          <a:xfrm>
            <a:off x="6769148" y="5634245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(Same chord lengths)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ED6FC2-D613-441C-9A8E-9C9064FBD054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ED6FC2-D613-441C-9A8E-9C9064FBD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5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57BEDDC3-EBEA-4EFC-A4DF-7B6E2D27DBAD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42755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4D76E97-8D3C-46AF-B5DB-C80110799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CE7D19-AEAB-4B9D-A736-9E3E9867D1B8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CE7D19-AEAB-4B9D-A736-9E3E9867D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3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5A69AC8-C92B-471B-8E9F-63AA4197F0C2}"/>
                  </a:ext>
                </a:extLst>
              </p:cNvPr>
              <p:cNvSpPr txBox="1"/>
              <p:nvPr/>
            </p:nvSpPr>
            <p:spPr>
              <a:xfrm>
                <a:off x="5182723" y="455412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5A69AC8-C92B-471B-8E9F-63AA4197F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2723" y="4554125"/>
                <a:ext cx="1393921" cy="4629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10B7C4B-6918-40E9-BF23-5429714275C6}"/>
                  </a:ext>
                </a:extLst>
              </p:cNvPr>
              <p:cNvSpPr txBox="1"/>
              <p:nvPr/>
            </p:nvSpPr>
            <p:spPr>
              <a:xfrm>
                <a:off x="5202070" y="554423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10B7C4B-6918-40E9-BF23-54297142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2070" y="5544235"/>
                <a:ext cx="1393921" cy="462983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0744DBE-1B09-4A99-B3DF-8DA72DBE5557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180285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68A13-DE74-4339-BBC1-378AC061F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F4D09-94F5-4D3A-8837-A47442BD8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276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The regular polygons are red herrings, all that counts is the chord length,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𝑙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00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4B146B-DE16-4C2C-9803-61A3ED96D9D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8D84ED3-4EA9-4908-BFBA-D55D84602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147" y="943148"/>
            <a:ext cx="8065707" cy="59148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490A1A4-8273-4F8D-817D-86B989A7E07C}"/>
              </a:ext>
            </a:extLst>
          </p:cNvPr>
          <p:cNvSpPr txBox="1"/>
          <p:nvPr/>
        </p:nvSpPr>
        <p:spPr>
          <a:xfrm>
            <a:off x="2322025" y="235262"/>
            <a:ext cx="44999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97246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43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8" y="3666131"/>
            <a:ext cx="22955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289" y="3075581"/>
            <a:ext cx="3076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1421610" y="5423006"/>
            <a:ext cx="1683256" cy="663895"/>
            <a:chOff x="1421610" y="5423006"/>
            <a:chExt cx="1683256" cy="663895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1421610" y="5998202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3104866" y="5423006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1421610" y="5425278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750298" y="5807422"/>
            <a:ext cx="1683256" cy="663895"/>
            <a:chOff x="5750298" y="5807422"/>
            <a:chExt cx="1683256" cy="663895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5750298" y="638261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7433554" y="580742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750298" y="580969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84391" y="884604"/>
            <a:ext cx="8520545" cy="2799236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  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81046" y="600665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046" y="6006659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442840" y="639554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2840" y="6395544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27F7D0-D746-4658-9F58-8CBE33657636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135990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176" y="3419743"/>
            <a:ext cx="2543175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327" y="2535494"/>
            <a:ext cx="35433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281434" y="5614078"/>
            <a:ext cx="1683256" cy="663895"/>
            <a:chOff x="1285130" y="5436654"/>
            <a:chExt cx="1683256" cy="66389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1285130" y="6011850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2968386" y="5436654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285130" y="5438926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6064202" y="5879660"/>
            <a:ext cx="1683256" cy="663895"/>
            <a:chOff x="6064202" y="6053086"/>
            <a:chExt cx="1683256" cy="66389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6064202" y="6628282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7747458" y="6053086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064202" y="6055358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183063" y="1766939"/>
            <a:ext cx="8531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166255" y="784345"/>
            <a:ext cx="8520545" cy="135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48149" y="6211611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149" y="6211611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805458" y="6458608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5458" y="6458608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8847F5-62B7-4A4D-82E0-17E08B9575DA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10645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2" y="3656596"/>
            <a:ext cx="2543175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855" y="1486039"/>
            <a:ext cx="45434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111032" y="5853562"/>
            <a:ext cx="1683256" cy="663895"/>
            <a:chOff x="1476202" y="4904382"/>
            <a:chExt cx="1683256" cy="66389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476202" y="547957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3159458" y="490438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1476202" y="490665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5938312" y="5845070"/>
            <a:ext cx="1683256" cy="663895"/>
            <a:chOff x="5600170" y="5616350"/>
            <a:chExt cx="1683256" cy="66389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132704" y="1816341"/>
            <a:ext cx="448639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32704" y="713225"/>
            <a:ext cx="8520545" cy="135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758963" y="6448096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963" y="6448096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16266" y="6427076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266" y="6427076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7A2075-0A8E-4EDA-B7BA-50AFB6553AE2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285384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926" y="1675357"/>
            <a:ext cx="4219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40" y="3639936"/>
            <a:ext cx="22955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213194" y="5409358"/>
            <a:ext cx="1683256" cy="663895"/>
            <a:chOff x="1476202" y="4904382"/>
            <a:chExt cx="1683256" cy="66389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476202" y="547957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159458" y="490438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476202" y="490665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927722" y="5549752"/>
            <a:ext cx="1683256" cy="663895"/>
            <a:chOff x="5600170" y="5616350"/>
            <a:chExt cx="1683256" cy="66389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166255" y="2009381"/>
            <a:ext cx="4486393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66255" y="824985"/>
            <a:ext cx="8520545" cy="135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885087" y="600665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087" y="6006659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16261" y="6143296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261" y="6143296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AC50D7-DB23-4D54-BEC0-363253A6968C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111847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671" y="1891542"/>
            <a:ext cx="4219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171" y="2987154"/>
            <a:ext cx="3076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2354130" y="5734251"/>
            <a:ext cx="1683256" cy="663895"/>
            <a:chOff x="1476202" y="4904382"/>
            <a:chExt cx="1683256" cy="66389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1476202" y="547957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3159458" y="490438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1476202" y="490665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215252" y="5752289"/>
            <a:ext cx="1683256" cy="663895"/>
            <a:chOff x="5600170" y="5616350"/>
            <a:chExt cx="1683256" cy="66389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166255" y="1670401"/>
            <a:ext cx="604898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166255" y="742775"/>
            <a:ext cx="8520545" cy="135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58538" y="632197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8538" y="6321979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884288" y="633248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4288" y="6332480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F70959-984F-45A5-85BC-E6EF8228470C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208014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083" y="1533054"/>
            <a:ext cx="45434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340" y="3792336"/>
            <a:ext cx="22955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2213194" y="5561758"/>
            <a:ext cx="1683256" cy="663895"/>
            <a:chOff x="1476202" y="4904382"/>
            <a:chExt cx="1683256" cy="66389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1476202" y="547957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159458" y="490438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1476202" y="490665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927722" y="5879576"/>
            <a:ext cx="1683256" cy="663895"/>
            <a:chOff x="5600170" y="5616350"/>
            <a:chExt cx="1683256" cy="66389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166255" y="2050021"/>
            <a:ext cx="440574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36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166255" y="733545"/>
            <a:ext cx="8520545" cy="135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Each figure shows a regular polygon (with a given side length) just touching two circles.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885087" y="615905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5087" y="6159059"/>
                <a:ext cx="36580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6616261" y="6473120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261" y="6473120"/>
                <a:ext cx="36580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0" y="6488668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64FBD2-B7F8-42FF-B25B-448BA5A57C0E}"/>
              </a:ext>
            </a:extLst>
          </p:cNvPr>
          <p:cNvSpPr txBox="1"/>
          <p:nvPr/>
        </p:nvSpPr>
        <p:spPr>
          <a:xfrm>
            <a:off x="2539232" y="84962"/>
            <a:ext cx="40655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Polygon in Annulus</a:t>
            </a:r>
          </a:p>
        </p:txBody>
      </p:sp>
    </p:spTree>
    <p:extLst>
      <p:ext uri="{BB962C8B-B14F-4D97-AF65-F5344CB8AC3E}">
        <p14:creationId xmlns:p14="http://schemas.microsoft.com/office/powerpoint/2010/main" val="161481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3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4B0EE15-D928-4017-9C92-C61A28BCDF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086C5F-97DC-436C-A7FB-C30CB1D61DFB}"/>
              </a:ext>
            </a:extLst>
          </p:cNvPr>
          <p:cNvSpPr txBox="1"/>
          <p:nvPr/>
        </p:nvSpPr>
        <p:spPr>
          <a:xfrm>
            <a:off x="269647" y="635432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8B198A-298E-4043-8692-B4E3B83AC567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45974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3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4B0EE15-D928-4017-9C92-C61A28BCDF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5438" y="710253"/>
            <a:ext cx="5432007" cy="54374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086C5F-97DC-436C-A7FB-C30CB1D61DFB}"/>
              </a:ext>
            </a:extLst>
          </p:cNvPr>
          <p:cNvSpPr txBox="1"/>
          <p:nvPr/>
        </p:nvSpPr>
        <p:spPr>
          <a:xfrm>
            <a:off x="269647" y="6354325"/>
            <a:ext cx="881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DDF05-95BE-441E-8BA8-C111CB54D48A}"/>
              </a:ext>
            </a:extLst>
          </p:cNvPr>
          <p:cNvSpPr txBox="1"/>
          <p:nvPr/>
        </p:nvSpPr>
        <p:spPr>
          <a:xfrm>
            <a:off x="251520" y="16909"/>
            <a:ext cx="2667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Extension:</a:t>
            </a:r>
          </a:p>
        </p:txBody>
      </p:sp>
    </p:spTree>
    <p:extLst>
      <p:ext uri="{BB962C8B-B14F-4D97-AF65-F5344CB8AC3E}">
        <p14:creationId xmlns:p14="http://schemas.microsoft.com/office/powerpoint/2010/main" val="353519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4FC9-A07D-4E6E-A842-5FD3E5852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E2878-1729-4383-9486-2330D465E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case future adjustments/improvements </a:t>
            </a:r>
            <a:r>
              <a:rPr lang="en-GB"/>
              <a:t>are required</a:t>
            </a:r>
          </a:p>
        </p:txBody>
      </p:sp>
    </p:spTree>
    <p:extLst>
      <p:ext uri="{BB962C8B-B14F-4D97-AF65-F5344CB8AC3E}">
        <p14:creationId xmlns:p14="http://schemas.microsoft.com/office/powerpoint/2010/main" val="3664372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796" y="1155077"/>
            <a:ext cx="4219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6511636" y="1496291"/>
            <a:ext cx="184513" cy="17304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 flipH="1" flipV="1">
            <a:off x="5994792" y="1424055"/>
            <a:ext cx="701358" cy="1802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43599" y="2098282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599" y="2098282"/>
                <a:ext cx="3917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08634" y="2222972"/>
                <a:ext cx="351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34" y="2222972"/>
                <a:ext cx="35163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5844799" y="5015617"/>
            <a:ext cx="1683256" cy="663895"/>
            <a:chOff x="5600170" y="5616350"/>
            <a:chExt cx="1683256" cy="66389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39359" y="5631302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359" y="5631302"/>
                <a:ext cx="31701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/>
          <p:cNvGrpSpPr/>
          <p:nvPr/>
        </p:nvGrpSpPr>
        <p:grpSpPr>
          <a:xfrm>
            <a:off x="5858447" y="3234242"/>
            <a:ext cx="841628" cy="1720994"/>
            <a:chOff x="5858447" y="3224717"/>
            <a:chExt cx="841628" cy="1720994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6696149" y="3224717"/>
              <a:ext cx="3926" cy="1720994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858447" y="3224717"/>
              <a:ext cx="837702" cy="1720994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858447" y="4945711"/>
              <a:ext cx="841628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921077" y="3856784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077" y="3856784"/>
                <a:ext cx="39177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669802" y="4064841"/>
                <a:ext cx="351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802" y="4064841"/>
                <a:ext cx="35163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6565950" y="4827390"/>
            <a:ext cx="128443" cy="128443"/>
            <a:chOff x="3519632" y="5866120"/>
            <a:chExt cx="128443" cy="128443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3519632" y="5869382"/>
              <a:ext cx="12844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>
              <a:off x="3458672" y="5930342"/>
              <a:ext cx="12844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4523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9" grpId="0"/>
      <p:bldP spid="4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EA8EBC25-DA35-4895-8BE0-40203A66FDBD}"/>
              </a:ext>
            </a:extLst>
          </p:cNvPr>
          <p:cNvGrpSpPr/>
          <p:nvPr/>
        </p:nvGrpSpPr>
        <p:grpSpPr>
          <a:xfrm>
            <a:off x="2790470" y="423000"/>
            <a:ext cx="6012000" cy="6012000"/>
            <a:chOff x="1566000" y="423000"/>
            <a:chExt cx="6012000" cy="601200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A17DFBFC-4310-4EE3-B388-3222A7CA12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66000" y="423000"/>
              <a:ext cx="6012000" cy="60120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15BBBFC-1330-43CE-BD46-4A882BCB4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50741" y="1107741"/>
              <a:ext cx="4642519" cy="464251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C99EBF1-34B5-4766-9AA4-F0E6B27CB2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84796" y="1541796"/>
              <a:ext cx="3774408" cy="377440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69738F-30F7-4585-91FD-3B8EDA175635}"/>
                </a:ext>
              </a:extLst>
            </p:cNvPr>
            <p:cNvSpPr/>
            <p:nvPr/>
          </p:nvSpPr>
          <p:spPr>
            <a:xfrm>
              <a:off x="5912383" y="2088616"/>
              <a:ext cx="554400" cy="26689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B0BC807-82B0-4318-A975-65D0A3F51E63}"/>
                </a:ext>
              </a:extLst>
            </p:cNvPr>
            <p:cNvSpPr/>
            <p:nvPr/>
          </p:nvSpPr>
          <p:spPr>
            <a:xfrm>
              <a:off x="2241376" y="1541796"/>
              <a:ext cx="990000" cy="37744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A8D3D69-4A90-447E-8EB7-8D1588E1FD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31616" y="2088616"/>
              <a:ext cx="2680768" cy="268076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9B6D84B-53CA-460E-9A08-B79412FA6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3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190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17DFBFC-4310-4EE3-B388-3222A7CA1206}"/>
              </a:ext>
            </a:extLst>
          </p:cNvPr>
          <p:cNvSpPr>
            <a:spLocks noChangeAspect="1"/>
          </p:cNvSpPr>
          <p:nvPr/>
        </p:nvSpPr>
        <p:spPr>
          <a:xfrm>
            <a:off x="2790470" y="423000"/>
            <a:ext cx="6012000" cy="60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15BBBFC-1330-43CE-BD46-4A882BCB46B3}"/>
              </a:ext>
            </a:extLst>
          </p:cNvPr>
          <p:cNvSpPr>
            <a:spLocks noChangeAspect="1"/>
          </p:cNvSpPr>
          <p:nvPr/>
        </p:nvSpPr>
        <p:spPr>
          <a:xfrm>
            <a:off x="3475211" y="1107741"/>
            <a:ext cx="4642519" cy="464251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C99EBF1-34B5-4766-9AA4-F0E6B27CB24F}"/>
              </a:ext>
            </a:extLst>
          </p:cNvPr>
          <p:cNvSpPr>
            <a:spLocks noChangeAspect="1"/>
          </p:cNvSpPr>
          <p:nvPr/>
        </p:nvSpPr>
        <p:spPr>
          <a:xfrm>
            <a:off x="3909266" y="1541796"/>
            <a:ext cx="3774408" cy="37744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169738F-30F7-4585-91FD-3B8EDA175635}"/>
              </a:ext>
            </a:extLst>
          </p:cNvPr>
          <p:cNvSpPr/>
          <p:nvPr/>
        </p:nvSpPr>
        <p:spPr>
          <a:xfrm>
            <a:off x="7136853" y="2088616"/>
            <a:ext cx="554400" cy="2668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0BC807-82B0-4318-A975-65D0A3F51E63}"/>
              </a:ext>
            </a:extLst>
          </p:cNvPr>
          <p:cNvSpPr/>
          <p:nvPr/>
        </p:nvSpPr>
        <p:spPr>
          <a:xfrm>
            <a:off x="3465846" y="1541796"/>
            <a:ext cx="990000" cy="3774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D3D69-4A90-447E-8EB7-8D1588E1FDDC}"/>
              </a:ext>
            </a:extLst>
          </p:cNvPr>
          <p:cNvSpPr>
            <a:spLocks noChangeAspect="1"/>
          </p:cNvSpPr>
          <p:nvPr/>
        </p:nvSpPr>
        <p:spPr>
          <a:xfrm>
            <a:off x="4456086" y="2088616"/>
            <a:ext cx="2680768" cy="26807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/>
              <p:nvPr/>
            </p:nvSpPr>
            <p:spPr>
              <a:xfrm>
                <a:off x="5099510" y="4701866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4701866"/>
                <a:ext cx="1393921" cy="462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335CBF-A14F-4292-82D1-408483C7DC82}"/>
                  </a:ext>
                </a:extLst>
              </p:cNvPr>
              <p:cNvSpPr txBox="1"/>
              <p:nvPr/>
            </p:nvSpPr>
            <p:spPr>
              <a:xfrm>
                <a:off x="5099510" y="5220023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335CBF-A14F-4292-82D1-408483C7DC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5220023"/>
                <a:ext cx="1393921" cy="462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800B633F-0E51-4F74-A020-660858617C68}"/>
              </a:ext>
            </a:extLst>
          </p:cNvPr>
          <p:cNvSpPr txBox="1"/>
          <p:nvPr/>
        </p:nvSpPr>
        <p:spPr>
          <a:xfrm>
            <a:off x="6640930" y="5257599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(Same chord lengths)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D0F801-4178-4009-9AB3-93350F909F1D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1D0F801-4178-4009-9AB3-93350F909F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4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905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A17DFBFC-4310-4EE3-B388-3222A7CA1206}"/>
              </a:ext>
            </a:extLst>
          </p:cNvPr>
          <p:cNvSpPr>
            <a:spLocks noChangeAspect="1"/>
          </p:cNvSpPr>
          <p:nvPr/>
        </p:nvSpPr>
        <p:spPr>
          <a:xfrm>
            <a:off x="2790470" y="423000"/>
            <a:ext cx="6012000" cy="60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15BBBFC-1330-43CE-BD46-4A882BCB46B3}"/>
              </a:ext>
            </a:extLst>
          </p:cNvPr>
          <p:cNvSpPr>
            <a:spLocks noChangeAspect="1"/>
          </p:cNvSpPr>
          <p:nvPr/>
        </p:nvSpPr>
        <p:spPr>
          <a:xfrm>
            <a:off x="3475211" y="1107741"/>
            <a:ext cx="4642519" cy="464251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0BC807-82B0-4318-A975-65D0A3F51E63}"/>
              </a:ext>
            </a:extLst>
          </p:cNvPr>
          <p:cNvSpPr/>
          <p:nvPr/>
        </p:nvSpPr>
        <p:spPr>
          <a:xfrm>
            <a:off x="3465846" y="1541796"/>
            <a:ext cx="990000" cy="37744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D3D69-4A90-447E-8EB7-8D1588E1FDDC}"/>
              </a:ext>
            </a:extLst>
          </p:cNvPr>
          <p:cNvSpPr>
            <a:spLocks noChangeAspect="1"/>
          </p:cNvSpPr>
          <p:nvPr/>
        </p:nvSpPr>
        <p:spPr>
          <a:xfrm>
            <a:off x="4456086" y="2088616"/>
            <a:ext cx="2680768" cy="268076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/>
              <p:nvPr/>
            </p:nvSpPr>
            <p:spPr>
              <a:xfrm>
                <a:off x="5099510" y="4908600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A36F9D-3117-492B-ACDC-A8ED37E303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4908600"/>
                <a:ext cx="1393921" cy="462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9AC39-FC71-4D25-9392-CB0D9149D987}"/>
                  </a:ext>
                </a:extLst>
              </p:cNvPr>
              <p:cNvSpPr txBox="1"/>
              <p:nvPr/>
            </p:nvSpPr>
            <p:spPr>
              <a:xfrm>
                <a:off x="5099510" y="581637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9AC39-FC71-4D25-9392-CB0D9149D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5816375"/>
                <a:ext cx="1393921" cy="462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B9126351-256D-432A-AF2A-40B4C9F9DD14}"/>
              </a:ext>
            </a:extLst>
          </p:cNvPr>
          <p:cNvSpPr txBox="1"/>
          <p:nvPr/>
        </p:nvSpPr>
        <p:spPr>
          <a:xfrm>
            <a:off x="6640930" y="5904275"/>
            <a:ext cx="2483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(Same chord lengths)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ED6FC2-D613-441C-9A8E-9C9064FBD054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5ED6FC2-D613-441C-9A8E-9C9064FBD0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4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450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C74DDB46-3D63-4729-A75C-7C125C421140}"/>
              </a:ext>
            </a:extLst>
          </p:cNvPr>
          <p:cNvGrpSpPr/>
          <p:nvPr/>
        </p:nvGrpSpPr>
        <p:grpSpPr>
          <a:xfrm>
            <a:off x="2790470" y="423000"/>
            <a:ext cx="6012000" cy="6012000"/>
            <a:chOff x="1566000" y="423000"/>
            <a:chExt cx="6012000" cy="601200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A17DFBFC-4310-4EE3-B388-3222A7CA12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66000" y="423000"/>
              <a:ext cx="6012000" cy="60120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15BBBFC-1330-43CE-BD46-4A882BCB46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250741" y="1107741"/>
              <a:ext cx="4642519" cy="4642519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C99EBF1-34B5-4766-9AA4-F0E6B27CB2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684796" y="1541796"/>
              <a:ext cx="3774408" cy="377440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169738F-30F7-4585-91FD-3B8EDA175635}"/>
                </a:ext>
              </a:extLst>
            </p:cNvPr>
            <p:cNvSpPr/>
            <p:nvPr/>
          </p:nvSpPr>
          <p:spPr>
            <a:xfrm>
              <a:off x="5912383" y="2088616"/>
              <a:ext cx="554400" cy="26689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B0BC807-82B0-4318-A975-65D0A3F51E63}"/>
                </a:ext>
              </a:extLst>
            </p:cNvPr>
            <p:cNvSpPr/>
            <p:nvPr/>
          </p:nvSpPr>
          <p:spPr>
            <a:xfrm>
              <a:off x="2241376" y="1541796"/>
              <a:ext cx="990000" cy="37744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7A8D3D69-4A90-447E-8EB7-8D1588E1FD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31616" y="2088616"/>
              <a:ext cx="2680768" cy="2680768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87DEBD-D678-4BB8-88AC-C0C7E8B4BDA7}"/>
                  </a:ext>
                </a:extLst>
              </p:cNvPr>
              <p:cNvSpPr txBox="1"/>
              <p:nvPr/>
            </p:nvSpPr>
            <p:spPr>
              <a:xfrm>
                <a:off x="5099510" y="5816375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23028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0" dirty="0" smtClean="0"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E87DEBD-D678-4BB8-88AC-C0C7E8B4BD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5816375"/>
                <a:ext cx="1393921" cy="462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B72675-645B-46EB-8C65-7386F9C94578}"/>
                  </a:ext>
                </a:extLst>
              </p:cNvPr>
              <p:cNvSpPr txBox="1"/>
              <p:nvPr/>
            </p:nvSpPr>
            <p:spPr>
              <a:xfrm>
                <a:off x="5099510" y="4701866"/>
                <a:ext cx="1393921" cy="462983"/>
              </a:xfrm>
              <a:prstGeom prst="rect">
                <a:avLst/>
              </a:prstGeom>
              <a:noFill/>
            </p:spPr>
            <p:txBody>
              <a:bodyPr wrap="none" rtlCol="0">
                <a:prstTxWarp prst="textCanDown">
                  <a:avLst>
                    <a:gd name="adj" fmla="val 33333"/>
                  </a:avLst>
                </a:prstTxWarp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 Area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B72675-645B-46EB-8C65-7386F9C94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510" y="4701866"/>
                <a:ext cx="1393921" cy="462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CE7D19-AEAB-4B9D-A736-9E3E9867D1B8}"/>
                  </a:ext>
                </a:extLst>
              </p:cNvPr>
              <p:cNvSpPr txBox="1"/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omic Sans MS" panose="030F0702030302020204" pitchFamily="66" charset="0"/>
                  </a:rPr>
                  <a:t>Each rectangle is tangent to two of the concentric circles.</a:t>
                </a:r>
              </a:p>
              <a:p>
                <a:endParaRPr lang="en-GB" sz="2800" dirty="0">
                  <a:latin typeface="Comic Sans MS" panose="030F0702030302020204" pitchFamily="66" charset="0"/>
                </a:endParaRPr>
              </a:p>
              <a:p>
                <a:r>
                  <a:rPr lang="en-GB" sz="2800" dirty="0">
                    <a:latin typeface="Comic Sans MS" panose="030F0702030302020204" pitchFamily="66" charset="0"/>
                  </a:rPr>
                  <a:t>If the inner blue ring has area </a:t>
                </a:r>
                <a14:m>
                  <m:oMath xmlns:m="http://schemas.openxmlformats.org/officeDocument/2006/math">
                    <m:r>
                      <a:rPr lang="en-GB" sz="2800" b="1" i="1" dirty="0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, what is the area of the outer purple ring?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CE7D19-AEAB-4B9D-A736-9E3E9867D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797511"/>
                <a:ext cx="2667506" cy="5262979"/>
              </a:xfrm>
              <a:prstGeom prst="rect">
                <a:avLst/>
              </a:prstGeom>
              <a:blipFill>
                <a:blip r:embed="rId4"/>
                <a:stretch>
                  <a:fillRect l="-4566" t="-1275" r="-7991" b="-2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68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796" y="1155077"/>
            <a:ext cx="4219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5860719" y="3236514"/>
            <a:ext cx="1149342" cy="1721591"/>
            <a:chOff x="5860719" y="3236514"/>
            <a:chExt cx="1149342" cy="1721591"/>
          </a:xfrm>
        </p:grpSpPr>
        <p:grpSp>
          <p:nvGrpSpPr>
            <p:cNvPr id="58" name="Group 57"/>
            <p:cNvGrpSpPr/>
            <p:nvPr/>
          </p:nvGrpSpPr>
          <p:grpSpPr>
            <a:xfrm>
              <a:off x="5860719" y="3236514"/>
              <a:ext cx="841628" cy="1721591"/>
              <a:chOff x="6010847" y="3386642"/>
              <a:chExt cx="841628" cy="1721591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6010847" y="3386642"/>
                <a:ext cx="841628" cy="1720994"/>
                <a:chOff x="5858447" y="3224717"/>
                <a:chExt cx="841628" cy="1720994"/>
              </a:xfrm>
            </p:grpSpPr>
            <p:cxnSp>
              <p:nvCxnSpPr>
                <p:cNvPr id="52" name="Straight Connector 51"/>
                <p:cNvCxnSpPr/>
                <p:nvPr/>
              </p:nvCxnSpPr>
              <p:spPr>
                <a:xfrm>
                  <a:off x="6696149" y="3224717"/>
                  <a:ext cx="3926" cy="172099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>
                <a:xfrm flipH="1">
                  <a:off x="5858447" y="3224717"/>
                  <a:ext cx="837702" cy="1720994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flipH="1">
                  <a:off x="5858447" y="4945711"/>
                  <a:ext cx="841628" cy="0"/>
                </a:xfrm>
                <a:prstGeom prst="line">
                  <a:avLst/>
                </a:prstGeom>
                <a:ln w="158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/>
              <p:cNvGrpSpPr/>
              <p:nvPr/>
            </p:nvGrpSpPr>
            <p:grpSpPr>
              <a:xfrm>
                <a:off x="6718350" y="4979790"/>
                <a:ext cx="128443" cy="128443"/>
                <a:chOff x="3530225" y="5866120"/>
                <a:chExt cx="128443" cy="128443"/>
              </a:xfrm>
            </p:grpSpPr>
            <p:cxnSp>
              <p:nvCxnSpPr>
                <p:cNvPr id="56" name="Straight Connector 55"/>
                <p:cNvCxnSpPr/>
                <p:nvPr/>
              </p:nvCxnSpPr>
              <p:spPr>
                <a:xfrm flipH="1">
                  <a:off x="3530225" y="5869382"/>
                  <a:ext cx="12844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rot="5400000" flipH="1">
                  <a:off x="3469265" y="5930342"/>
                  <a:ext cx="12844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5923349" y="3859056"/>
                  <a:ext cx="39177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3349" y="3859056"/>
                  <a:ext cx="391774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6658426" y="4067113"/>
                  <a:ext cx="35163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/>
                          </a:rPr>
                          <m:t>𝑟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58426" y="4067113"/>
                  <a:ext cx="351635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0" name="Straight Arrow Connector 9"/>
          <p:cNvCxnSpPr/>
          <p:nvPr/>
        </p:nvCxnSpPr>
        <p:spPr>
          <a:xfrm flipH="1" flipV="1">
            <a:off x="6511636" y="1496291"/>
            <a:ext cx="184513" cy="17304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43599" y="2098282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599" y="2098282"/>
                <a:ext cx="391774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08634" y="2222972"/>
                <a:ext cx="351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634" y="2222972"/>
                <a:ext cx="35163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5858447" y="5015617"/>
            <a:ext cx="1683256" cy="663895"/>
            <a:chOff x="5600170" y="5616350"/>
            <a:chExt cx="1683256" cy="66389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5600170" y="6191546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7283426" y="5616350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600170" y="5618622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539359" y="5631302"/>
                <a:ext cx="3170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𝑙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9359" y="5631302"/>
                <a:ext cx="31701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921077" y="3856784"/>
                <a:ext cx="3917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077" y="3856784"/>
                <a:ext cx="39177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669802" y="4064841"/>
                <a:ext cx="3516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𝑟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9802" y="4064841"/>
                <a:ext cx="351635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801895" y="5039338"/>
                <a:ext cx="365805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/>
                            </a:rPr>
                            <m:t>𝑙</m:t>
                          </m:r>
                        </m:num>
                        <m:den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895" y="5039338"/>
                <a:ext cx="365805" cy="61645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/>
          <p:cNvGrpSpPr/>
          <p:nvPr/>
        </p:nvGrpSpPr>
        <p:grpSpPr>
          <a:xfrm>
            <a:off x="6569004" y="4827390"/>
            <a:ext cx="128443" cy="128443"/>
            <a:chOff x="3519632" y="5866120"/>
            <a:chExt cx="128443" cy="128443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3519632" y="5869382"/>
              <a:ext cx="12844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>
              <a:off x="3458672" y="5930342"/>
              <a:ext cx="12844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18355" y="832514"/>
                <a:ext cx="3366243" cy="16695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0" dirty="0">
                    <a:latin typeface="Comic Sans MS" panose="030F0702030302020204" pitchFamily="66" charset="0"/>
                  </a:rPr>
                  <a:t>Area required</a:t>
                </a:r>
                <a:r>
                  <a:rPr lang="en-GB" b="0" dirty="0"/>
                  <a:t>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𝑟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𝜋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		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GB" i="1" smtClean="0">
                        <a:latin typeface="Cambria Math"/>
                        <a:ea typeface="Cambria Math"/>
                      </a:rPr>
                      <m:t>𝜋</m:t>
                    </m:r>
                    <m:sSup>
                      <m:sSup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𝑙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55" y="832514"/>
                <a:ext cx="3366243" cy="1669560"/>
              </a:xfrm>
              <a:prstGeom prst="rect">
                <a:avLst/>
              </a:prstGeom>
              <a:blipFill rotWithShape="1">
                <a:blip r:embed="rId11"/>
                <a:stretch>
                  <a:fillRect l="-1630" t="-18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95920" y="5827644"/>
                <a:ext cx="1861920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𝑙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920" y="5827644"/>
                <a:ext cx="1861920" cy="76937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04967" y="3070746"/>
                <a:ext cx="209794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>
                    <a:latin typeface="Comic Sans MS" panose="030F0702030302020204" pitchFamily="66" charset="0"/>
                  </a:rPr>
                  <a:t>In our case  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𝑙</m:t>
                    </m:r>
                    <m:r>
                      <a:rPr lang="en-GB" b="0" i="1" smtClean="0">
                        <a:latin typeface="Cambria Math"/>
                      </a:rPr>
                      <m:t>=2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967" y="3070746"/>
                <a:ext cx="2097947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2616" t="-8333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507239" y="3932842"/>
                <a:ext cx="2169184" cy="13849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So our area is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6000" i="1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239" y="3932842"/>
                <a:ext cx="2169184" cy="1384995"/>
              </a:xfrm>
              <a:prstGeom prst="rect">
                <a:avLst/>
              </a:prstGeom>
              <a:blipFill rotWithShape="1">
                <a:blip r:embed="rId14"/>
                <a:stretch>
                  <a:fillRect l="-4213" t="-3524" r="-33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8F64DFBA-20E3-4527-BF44-221EB41022A3}"/>
              </a:ext>
            </a:extLst>
          </p:cNvPr>
          <p:cNvCxnSpPr>
            <a:cxnSpLocks/>
          </p:cNvCxnSpPr>
          <p:nvPr/>
        </p:nvCxnSpPr>
        <p:spPr>
          <a:xfrm flipH="1" flipV="1">
            <a:off x="5994792" y="1424055"/>
            <a:ext cx="701358" cy="1802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5858447" y="3234242"/>
            <a:ext cx="841628" cy="1720994"/>
            <a:chOff x="5858447" y="3224717"/>
            <a:chExt cx="841628" cy="1720994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6696149" y="3224717"/>
              <a:ext cx="3926" cy="1720994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858447" y="3224717"/>
              <a:ext cx="837702" cy="1720994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5858447" y="4945711"/>
              <a:ext cx="841628" cy="0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540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01758E-6 L -0.25608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" grpId="0" build="p"/>
      <p:bldP spid="5" grpId="0"/>
      <p:bldP spid="6" grpId="0" build="p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528" y="3666131"/>
            <a:ext cx="229552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289" y="3075581"/>
            <a:ext cx="3076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1421610" y="5423006"/>
            <a:ext cx="1683256" cy="663895"/>
            <a:chOff x="1421610" y="5423006"/>
            <a:chExt cx="1683256" cy="663895"/>
          </a:xfrm>
        </p:grpSpPr>
        <p:cxnSp>
          <p:nvCxnSpPr>
            <p:cNvPr id="3" name="Straight Arrow Connector 2"/>
            <p:cNvCxnSpPr/>
            <p:nvPr/>
          </p:nvCxnSpPr>
          <p:spPr>
            <a:xfrm>
              <a:off x="1421610" y="5998202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3104866" y="5423006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1421610" y="5425278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5750298" y="5807422"/>
            <a:ext cx="1683256" cy="663895"/>
            <a:chOff x="5750298" y="5807422"/>
            <a:chExt cx="1683256" cy="663895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5750298" y="6382618"/>
              <a:ext cx="1683256" cy="0"/>
            </a:xfrm>
            <a:prstGeom prst="straightConnector1">
              <a:avLst/>
            </a:prstGeom>
            <a:ln w="158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7433554" y="5807422"/>
              <a:ext cx="0" cy="66389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750298" y="5809694"/>
              <a:ext cx="0" cy="66162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166255" y="276345"/>
            <a:ext cx="8520545" cy="3629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Each figure shows a regular polygon (with a given side length) just touching two circles. 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What is the area of each annulus, i.e. the area enclosed by the circles, in terms of </a:t>
            </a:r>
            <a:r>
              <a:rPr lang="en-GB" sz="4000" b="1" dirty="0">
                <a:latin typeface="Comic Sans MS" panose="030F0702030302020204" pitchFamily="66" charset="0"/>
                <a:sym typeface="Symbol"/>
              </a:rPr>
              <a:t></a:t>
            </a:r>
            <a:r>
              <a:rPr lang="en-GB" dirty="0">
                <a:latin typeface="Comic Sans MS" panose="030F0702030302020204" pitchFamily="66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81046" y="600665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1046" y="6006659"/>
                <a:ext cx="36580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442840" y="639554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2840" y="6395544"/>
                <a:ext cx="365805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080D3BB-6037-4DF2-9422-705DD657125F}"/>
                  </a:ext>
                </a:extLst>
              </p:cNvPr>
              <p:cNvSpPr txBox="1"/>
              <p:nvPr/>
            </p:nvSpPr>
            <p:spPr>
              <a:xfrm>
                <a:off x="2527852" y="1455276"/>
                <a:ext cx="3545073" cy="45089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700" i="1" smtClean="0">
                          <a:latin typeface="Cambria Math"/>
                          <a:ea typeface="Cambria Math"/>
                        </a:rPr>
                        <m:t>𝜋</m:t>
                      </m:r>
                    </m:oMath>
                  </m:oMathPara>
                </a14:m>
                <a:endParaRPr lang="en-GB" sz="8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080D3BB-6037-4DF2-9422-705DD65712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7852" y="1455276"/>
                <a:ext cx="3545073" cy="45089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128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288" y="1104900"/>
            <a:ext cx="4543425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85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213" y="1357313"/>
            <a:ext cx="4219575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022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1604963"/>
            <a:ext cx="35433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30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713" y="1895475"/>
            <a:ext cx="3076575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351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853</Words>
  <Application>Microsoft Office PowerPoint</Application>
  <PresentationFormat>On-screen Show (4:3)</PresentationFormat>
  <Paragraphs>142</Paragraphs>
  <Slides>33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Bradley Hand ITC</vt:lpstr>
      <vt:lpstr>Calibri</vt:lpstr>
      <vt:lpstr>Cambria Math</vt:lpstr>
      <vt:lpstr>Comic Sans MS</vt:lpstr>
      <vt:lpstr>Office Theme</vt:lpstr>
      <vt:lpstr>Polygon in Annulus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Source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Polygon in Annulus</dc:title>
  <dc:creator>John</dc:creator>
  <cp:lastModifiedBy>John Burke</cp:lastModifiedBy>
  <cp:revision>54</cp:revision>
  <cp:lastPrinted>2021-02-20T16:59:53Z</cp:lastPrinted>
  <dcterms:created xsi:type="dcterms:W3CDTF">2014-05-08T14:35:37Z</dcterms:created>
  <dcterms:modified xsi:type="dcterms:W3CDTF">2021-02-20T19:42:42Z</dcterms:modified>
</cp:coreProperties>
</file>